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97" r:id="rId2"/>
    <p:sldMasterId id="2147483721" r:id="rId3"/>
    <p:sldMasterId id="2147483745" r:id="rId4"/>
    <p:sldMasterId id="2147483709" r:id="rId5"/>
    <p:sldMasterId id="2147483733" r:id="rId6"/>
  </p:sldMasterIdLst>
  <p:notesMasterIdLst>
    <p:notesMasterId r:id="rId21"/>
  </p:notesMasterIdLst>
  <p:sldIdLst>
    <p:sldId id="256" r:id="rId7"/>
    <p:sldId id="282" r:id="rId8"/>
    <p:sldId id="270" r:id="rId9"/>
    <p:sldId id="271" r:id="rId10"/>
    <p:sldId id="272" r:id="rId11"/>
    <p:sldId id="275" r:id="rId12"/>
    <p:sldId id="273" r:id="rId13"/>
    <p:sldId id="274" r:id="rId14"/>
    <p:sldId id="276" r:id="rId15"/>
    <p:sldId id="278" r:id="rId16"/>
    <p:sldId id="279" r:id="rId17"/>
    <p:sldId id="280" r:id="rId18"/>
    <p:sldId id="281" r:id="rId19"/>
    <p:sldId id="269" r:id="rId20"/>
  </p:sldIdLst>
  <p:sldSz cx="9144000" cy="6858000" type="screen4x3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 autoAdjust="0"/>
    <p:restoredTop sz="55366" autoAdjust="0"/>
  </p:normalViewPr>
  <p:slideViewPr>
    <p:cSldViewPr snapToGrid="0" snapToObjects="1">
      <p:cViewPr varScale="1">
        <p:scale>
          <a:sx n="63" d="100"/>
          <a:sy n="63" d="100"/>
        </p:scale>
        <p:origin x="25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0724E4-CE9D-4932-A3AE-9B6FAFA0F3B3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7FF615B-FBC2-43B5-A8C9-DCEBDBB0F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9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Guide to Develop a CLM Study Group – https://www.alanet.org/membership/chapters/chapter-leader-resources/3e1b1f93-272c-6b26-8d51-ff000093711e</a:t>
            </a:r>
          </a:p>
          <a:p>
            <a:endParaRPr lang="en-US" dirty="0"/>
          </a:p>
          <a:p>
            <a:r>
              <a:rPr lang="en-US" dirty="0"/>
              <a:t>How to Launch a CLM Study Group - https://www.alanet.org/membership/chapters/chapter-leader-resources/301b1f93-272c-6b26-8d51-ff000093711e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2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CLM Approved Provider Program - https://www.alanet.org/education/clm-credit-approved-provider-program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80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HRCI Approved</a:t>
            </a:r>
            <a:r>
              <a:rPr lang="en-US" baseline="0" dirty="0"/>
              <a:t> Provider (AP) - </a:t>
            </a:r>
            <a:r>
              <a:rPr lang="en-US" dirty="0"/>
              <a:t>https://www.hrci.org/get-started</a:t>
            </a:r>
          </a:p>
          <a:p>
            <a:endParaRPr lang="en-US" dirty="0"/>
          </a:p>
          <a:p>
            <a:r>
              <a:rPr lang="en-US" dirty="0"/>
              <a:t>SHRM Recertification Provider Program -  https://www.shrm.org/certification/for-organizations/recertification-providers/Pages/default.aspx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7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2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ALA</a:t>
            </a:r>
            <a:r>
              <a:rPr lang="en-US" baseline="0" dirty="0"/>
              <a:t> Volunteer Handbook - </a:t>
            </a:r>
            <a:r>
              <a:rPr lang="en-US" dirty="0"/>
              <a:t>https://www.alanet.org/docs/default-source/volunteer-resources/ala-volunteer-handbook---06-26-201950bd3993272c6b268d51ff000093711e.pdf?sfvrsn=929152ab_0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</a:t>
            </a:r>
            <a:r>
              <a:rPr lang="en-US" baseline="0" dirty="0"/>
              <a:t> Leadership Resources – Education</a:t>
            </a:r>
          </a:p>
          <a:p>
            <a:pPr defTabSz="966612"/>
            <a:r>
              <a:rPr lang="en-US" dirty="0"/>
              <a:t>https://www.alanet.org/membership/chapters/chapter-leader-resources/chapter-education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94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None/>
            </a:pPr>
            <a:r>
              <a:rPr lang="en-US" sz="1200" dirty="0"/>
              <a:t>Guides for Education Chairs - https://www.alanet.org/docs/default-source/chapter-resources/chapter-education---a-guide-for-ed-chairs-and-presidentsdf203993272c6b268d51ff000093711e.pdf?sfvrsn=10c52ab_0</a:t>
            </a:r>
          </a:p>
          <a:p>
            <a:pPr lvl="1">
              <a:buFont typeface="Arial" panose="020B0604020202020204" pitchFamily="34" charset="0"/>
              <a:buNone/>
            </a:pPr>
            <a:endParaRPr lang="en-US" sz="1200" dirty="0"/>
          </a:p>
          <a:p>
            <a:pPr lvl="1">
              <a:buFont typeface="Arial" panose="020B0604020202020204" pitchFamily="34" charset="0"/>
              <a:buNone/>
            </a:pPr>
            <a:r>
              <a:rPr lang="en-US" sz="1200" dirty="0"/>
              <a:t>Chapter Education Checklist – https://www.alanet.org/docs/default-source/chapter-resources/chapter-education-chair-checklist4a213993272c6b268d51ff000093711e.pdf?sfvrsn=9d0d52ab_0</a:t>
            </a:r>
          </a:p>
          <a:p>
            <a:pPr lvl="1">
              <a:buFont typeface="Arial" panose="020B0604020202020204" pitchFamily="34" charset="0"/>
              <a:buNone/>
            </a:pPr>
            <a:endParaRPr lang="en-US" sz="1200" dirty="0"/>
          </a:p>
          <a:p>
            <a:pPr marL="547076" lvl="2"/>
            <a:r>
              <a:rPr lang="en-US" sz="1200" dirty="0"/>
              <a:t>Chapter Education Database</a:t>
            </a:r>
            <a:r>
              <a:rPr lang="en-US" sz="1200" baseline="0" dirty="0"/>
              <a:t> - https://my.alanet.org/chapter-education-database/chapteradmin/</a:t>
            </a:r>
            <a:endParaRPr lang="en-US" sz="1200" dirty="0"/>
          </a:p>
          <a:p>
            <a:pPr marL="547076" lvl="2"/>
            <a:endParaRPr lang="en-US" sz="1200" dirty="0"/>
          </a:p>
          <a:p>
            <a:pPr marL="547076" lvl="2"/>
            <a:r>
              <a:rPr lang="en-US" sz="1200" dirty="0"/>
              <a:t>Individual Session Evaluation Form - https://www.alanet.org/docs/default-source/chapter-resources/individual-session-evaluation-form.pdf?sfvrsn=920c52ab_0</a:t>
            </a:r>
          </a:p>
          <a:p>
            <a:pPr marL="547076" lvl="2"/>
            <a:endParaRPr lang="en-US" sz="1200" dirty="0"/>
          </a:p>
          <a:p>
            <a:pPr marL="547076" lvl="2"/>
            <a:r>
              <a:rPr lang="en-US" sz="1200" dirty="0"/>
              <a:t>Chapter Education Summary Form</a:t>
            </a:r>
            <a:r>
              <a:rPr lang="en-US" sz="1200" baseline="0" dirty="0"/>
              <a:t> - https://www.alanet.org/docs/default-source/chapter-resources/chapter-education-summary-form---october-2017.pdf?sfvrsn=e77b46ab_0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84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</a:t>
            </a:r>
            <a:r>
              <a:rPr lang="en-US" baseline="0" dirty="0"/>
              <a:t> the data from the Summary Report into the Chapter Education Database aka “Speaker Database” to share with other chapters.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5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1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 Session Evaluation</a:t>
            </a:r>
            <a:r>
              <a:rPr lang="en-US" baseline="0" dirty="0"/>
              <a:t> Form - https://www.alanet.org/docs/default-source/chapter-resources/individual-session-evaluation-form.pdf?sfvrsn=920c52ab_0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615B-FBC2-43B5-A8C9-DCEBDBB0FC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2A8E9-82DA-402E-A69D-F9C657DE0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99CE-4CC8-4439-BCAF-D9D016461513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3FA520-CD35-4001-A20B-E9646F73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FF3C2-6349-40F8-AC99-9F4041B85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705A-0FA5-4721-9C69-0B6C3A6A5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55A910-18FB-4A61-AFBA-1FB2C2F5F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D1BD-FFE9-40F7-882E-97EE1D5347DA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D9265-FE92-4A88-A812-B23A8F3C7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F496A-FC90-4D21-BEF8-1EC4BD7DD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2B1A-CDA1-4C8B-849F-C00350882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E724A1-1396-475D-87F0-E22CED007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B248-1235-44EE-9641-516AAB8EE891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954B68-3331-4B85-A650-417507A930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9B899-19D4-4ED3-9ECA-EEEBA53F0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E03F-A344-427F-ACA3-D6EF07525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10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91738-01BC-4F78-B71F-108A4F70D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E3E7D-642C-4C8B-8F76-B6C33629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447E-161F-40A8-9979-0457CCD6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802CE-9DB0-4778-A810-DD96A28E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BF9E-27EB-408C-A12A-20378759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7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F631-022F-4E2C-8FD9-FE8B0446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0EA87-F69C-4BC9-88BC-04D4A4AB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31370-5CE2-48AF-BC8A-6163CEB6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25619-BDB3-4941-A4E0-F45CA6E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63D1-7C6F-4F21-884D-291D0F9D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0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5D95-2372-489C-B1DE-7707193E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217E3-2CCF-4A29-9173-94F3F640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C325-3F2C-4247-8157-31954BAA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D89D-3639-46C3-8EAD-E21AF911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059E-A66B-42EC-A85D-10FB93DC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0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E8B6-AAEE-4636-8772-1608B5CA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A181E-6CE8-4C52-AEC6-C8BC511F2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AC804-95B5-4CFC-911D-D415CBE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44C75-CED3-4E7E-B0AF-B25BBA5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F1249-88A5-401E-A921-247DDAA5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DCC44-4E34-4E6D-8B11-D4D18E0E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63D8-A6F1-47D1-8C04-C8C80F24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EB0-5270-46AF-A70E-FDD0E43A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AF014-4263-47DB-AD55-A096C97B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BBA4A-AE4A-475C-8155-823114A27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F7A41-545C-4244-BC9A-2A4DB6AC0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2A4296-2660-4D33-BB79-A5197B07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4D1BF-48A9-4B01-8170-B01F577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DB29B-5D28-41E1-9D7E-976F615C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4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9302-7C68-4C3E-B25E-53BD2EF9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26B91-FA47-4BE7-8621-F54AA92D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11EDB-8B77-448E-BE67-230C81ED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3493A-4790-4C26-BE29-8CDFD73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6EC3D-09C7-4C84-A18B-2D3222FF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056E8-8E73-41F3-A8FA-2DFA8F36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42EBD-15E1-478C-8498-0F120533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4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29A5-544C-414A-BCB3-10A87AC6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4CF4-5EE0-486F-BAFF-083FDC16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D9025-C374-4FC8-9841-989190B7D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25265-CAAB-4B18-951F-BA2D29E5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A462E-31E1-4D41-A48A-84CDCD17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8BA0B-7FBF-498B-AB40-AE0A4685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D83BA0-44EB-4B3C-A69A-A36912641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5179-CC05-4F34-A7B1-AE0AE9C9742D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D13AE4-68FE-42A6-8090-2C1E17A28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1076D5-66F6-4F5F-9004-EFC3F597B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B359-622C-4805-8F30-4F658232F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53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4192-D7F9-4A9D-BD2A-A86F89CF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5E1FB-9401-4458-9147-9D0EB9FB3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CB6AF-315D-4DC8-A6B3-159A4961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B5BB9-98E8-4E9F-8A6E-58300B80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23003-067C-48C9-AEBA-BAE496C3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F3D9D-0D4F-4B12-AF25-63E91621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02694-46B8-49E7-A2A2-4BA933D0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E3BD7-1D34-49A2-B4A1-486619DE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C39F-480D-455C-B04C-F4702F34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50E7-9D1C-4D6F-B263-5FACE02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3706-2965-4A11-A373-DE5C1070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3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204AA-87B9-45D8-8D88-1F6AE1E7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015B4-F7EE-4D3C-BA5D-937A5CC7F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EACF2-147F-4357-B3BD-830F9F4F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DFFC5-0418-4597-A808-CD2195C0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A07EA-4CFF-4D22-8C3D-7872375B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6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6BC0-89BD-46CE-9F04-C82DE250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9DEF6-7A66-4B60-B04F-8DEA09619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7ECA-BA13-4DF7-B6EA-82B760F1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16E3-42D8-4BD3-83BF-CCE15BBC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A811-179F-46C3-98EB-042B361E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2B20-F022-4726-8A9A-C4C47E2D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8C202-EEB1-425B-BBC0-4044DC95B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94AA9-896A-49FE-936A-CD3C1CD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C668-D421-449A-BAC1-9DA855F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DE7C5-6371-4A93-8942-BE39405B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5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E3B7-DFCE-431F-BA12-B4C63949C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54E7B-03DF-4389-8B0D-0D52EBC9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75B7-89F1-4D48-AD89-B18C5718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E547D-A857-4F0B-AC88-F26D7E3B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AF331-930D-4C75-A9C3-5D85090D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77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07A0-D2F5-4B7E-AB26-40ADC182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055DC-D795-49A9-9F9A-3E9CF0BD0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090AB-E011-467D-B694-1BD3081A5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D3CAD-F737-41B7-A215-FFEBC558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58E7-1954-4238-A458-9CD1E8CC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91C90-CB29-4A61-ACCF-E9D6524A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5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8305-32E0-41EA-874B-43C8FB84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C1D2C-1FB8-4E50-B891-AD6E9291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0A83A-9376-4441-AFCF-A2C656830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2FDD5-FABB-435C-81FE-E79E44360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139FE-84DD-4608-B6B5-6F7D9F4F5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04E22-7F57-427F-B7C7-E0056765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5F449-F39A-43C4-88AA-6A671F0A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1AADA4-4BFC-4D9A-B11A-C996B292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3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33E8-E465-45FB-B54C-69C796CA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BE4C8-59B7-41AB-8489-AEA000A5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125AA-5EA3-439E-A4D1-53AA7D31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7C98B-E25B-4F77-8638-EAEE431B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22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38B98-CDB4-4550-915E-DFC2B862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E00F1-6ED4-411C-A77A-249FF3FE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BF2A3-012F-4459-88F9-5F783B93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2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A74F1-1A01-4EB3-9045-CAA8C5895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60C1-CE0A-4965-AD12-7B9461065DEA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8C3794-6887-4E32-AC52-950FB3F53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E94E0A-E957-4961-8086-92EBDDF93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40B0-303F-4041-A642-5F9EBEC3B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68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86B9-605E-4B97-94D2-FB907206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6F601-68CB-49C7-94E7-2BFF7F50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828A6-2632-4A29-B5B4-827405A8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81CF8-4B33-45F3-93D5-E2397DA4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E3FA-78DD-4AD8-B7DB-3D0CE59C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A201C-038D-40DF-9A51-34193D42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3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9792-55E6-4CFD-90D2-36A5572D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8F79A-7B4C-4D30-89DF-D35B123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BEF64-36A7-42B7-A7B1-327C9089C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490B4-EA1E-477D-A98D-74564E48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283C7-4496-4A41-A6CC-671FFBB9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C0902-631B-46E3-960C-968E8936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7430-323E-444B-8830-566A7283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3E50B-C631-4213-851F-90CFA98F3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7D52D-9DBC-465A-9C85-05DEF60E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68D6A-852E-4600-AE61-3F263C63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D754-1941-4027-AEF5-6D1382D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7B9AE-C44D-41D2-AC8C-05685DADA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DC716-B3AA-4B13-BD28-D96C2819A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23AE-0CDC-4737-A652-6561DD8B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EC153-50D3-41CE-AB25-F376C2FD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67E76-24B9-47CF-8E1D-C412C3AD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7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DE77-E737-4FBA-B4FE-A53DD0B1A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24156-536A-45DB-8624-25687445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86DC-AD05-41D1-B3B0-B8046519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123FB-F0DC-4E93-A538-FA255936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9106E-E72D-4CA7-BCC2-F2559BC8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04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65CB-6186-4B1D-A279-E35F771B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A3DF-E76B-4BC4-9E2D-E00E05D6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4783B-BE19-4C98-AD1D-9DA64D9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75739-D8E2-433E-BEA8-9E18C996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7E39-E9EE-4925-97A3-0D53F7E1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6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87DA-10BB-448F-8377-6BA8B337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5E7A5-8699-440E-A8C3-1AD2BBD3A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53E2F-94ED-4739-9FE7-DEF2A8D9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CF8A4-2FD4-43FD-9249-0DC16E1F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5E70-EEB5-46CA-A654-242C539E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67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02B0-0ACF-47ED-807C-9CA03133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6965-E775-4397-AC65-C9D1170DE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87A02-D101-4C27-BDF5-192AF4E9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204C1-A8CC-4261-89EF-1E5E6411E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332A5-02A0-4C32-88F2-E8B70E69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347E4-B227-4C27-9B55-D6E6FB8A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20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EC8C-D320-4466-92D9-5F28E1F5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5D3B-B428-4BBD-BD52-9FB28EB3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D32A-8ED5-40CE-8599-D638E3285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52891-CC83-4BC6-A507-B3A18293C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FED7A-9708-4A8C-BA32-A9F57B5A6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3C291-D8B6-4EFA-B16D-084BC95F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90B70-DE5E-4592-83A8-BBBDBFDD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1D237-B9F4-403C-8FE4-3A19FCFB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705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62263-9A15-494F-A247-FB7C3FED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7ED11-D857-4568-920E-ABCE19FD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0AC3D-F0A9-4A13-BA58-62040ED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FAC7D-A8D8-4B37-B259-D569C461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7F83C6-8D14-4049-8EDF-A0C6026A2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4FE9-B518-4AB8-A14B-B5EC3896C4DA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08504-64AD-4F93-BF99-56E81F848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8FE2B-D284-4A54-845D-EE117214F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5AC1-6C49-4309-BDBE-2DC9051E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7564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79FFF-0C94-42F7-A5F2-90DA4B67F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4C8EB-7C34-450E-A540-34E3747F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B8F9A-FAB5-4AE1-A9F0-5B6EBBB7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0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83E4-EB0A-45CD-8647-595F7F794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4CA7-2DAF-4DDB-BF68-49F41F0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E15F-7747-4054-8908-9A2F63CA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56F07-0123-4B66-B207-9E8C20AA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B52D5-66E1-4249-AD62-1D9C3704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73836-9CA6-416E-B085-6430033E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34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840C-C331-41BB-AE18-82F183B9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29F9F-7769-4061-AF35-1979628B0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92A26-8D4A-4331-8871-416A62456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ACCE1-7FF7-4241-A7BE-7977CE83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0BF4-7860-4476-A733-DD51386B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0A45-E19E-4BB3-BD94-D9971D50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430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4C94-1CBA-4516-93AC-8337B75E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8FA12-2C8E-452B-BBD9-C3200F72B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BF3BF-5D03-4481-91E2-8D6C7AB9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4BB9C-DC3E-4971-8600-2811BD88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A2B3-1FD3-415F-9452-353CCB9F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5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1ED68-48EF-49A7-BA2B-9C18009D2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CEA8E-9653-423E-87DE-7BA76425A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8333-37D3-4711-838C-85B042E7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D4702-CF34-4E32-8CBB-627EF09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46A60-D977-4FAB-BF9D-22645001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4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5315-656C-422F-B607-DFF875E21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43780-9045-4B33-8875-14BEE5E8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57E2-2C26-4C40-B635-C5B848FD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077A0-62CA-4209-8A18-31D81FE6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A6FD0-78D4-4352-9333-55D511ED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0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B2FED-D550-4F33-9BF4-E0583074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0D1-44D4-484B-B988-7841C21E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0258C-AAC9-4BC9-A517-CF08AF28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A07F4-2C07-4C4B-8CBD-DDACAE36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FBA3C-3D41-48B3-A245-4B133445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03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AFBF-7104-4C10-9999-EB888DA1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52CDB-9100-47B1-84D2-166544B5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E0615-BE8B-4729-815D-22AEF211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6C847-6EF3-4214-ABAF-E773DC88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43BC-DA6F-421A-A72C-FF618DBB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2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F606-3488-459A-A30E-420A74DD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E7730-355C-40F2-B6AD-75081554E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AD747-6E77-48DA-85A7-320750B81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9CEFD-4AC5-47FD-8948-1EE62912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D860B-486A-44EB-A45C-9979EB40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56251-2B84-49D9-86CD-08ACF58E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35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E60A-A772-4B33-88A2-77120F8B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AF43-50CB-40EF-867F-600E210A7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54D05-9CB8-40E9-A611-B33806A1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3FAD9-3DEA-40F3-883A-30804ABF3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0B38E-B8A9-45CE-9A7C-5066C6452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AD9AB-4A3B-4171-8497-EDE1DE47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10ABE-DD03-4662-9EAC-9224C23E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D9DDE-7A1C-4A3A-B4CB-F57C5D93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8FDB03-DB8D-414F-A94C-E2D7D3394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0BF2-5533-4AF3-97F6-11D2B516587C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E3C291-B72F-4700-AD63-DF51ADBD8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296425-008F-475B-868E-C93F6AABA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9907B-3852-44C5-A523-77FF73D34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2259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82D0-F58A-4B46-B725-33B554A1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F6AC5-D0F1-4EF7-8280-0AF3B08D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683A9-98A7-4C29-BD2E-3FB06E5E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05E6C-D45E-4430-B866-4C5296A8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5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B5E43-9EEB-4681-8753-F9FC837F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BB236-06C3-4416-96C4-16DE5783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A67F4-2948-47E5-A4C5-F3B4BB3A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0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4369-784F-47D9-9468-B32C54F1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8D9-9385-4C90-B920-748D2110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7FCB6-119C-49F2-B2F0-6D6587227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D14C1-C10A-46E7-8881-90961D6E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08EDA-2143-48F8-B27E-F4135297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0739A-2505-4E9A-8FFF-A4A7F3D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99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540D-E201-47BF-87E8-2D5D8B0E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82D73-E0ED-44DE-8BCC-F9985A798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36B72-6EDD-43CD-B995-97E935E9E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0F079-C1C0-4107-92A4-699CDB46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74E-70DD-4415-8362-CCB97DE0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E7DD0-3E05-487B-8B1D-33128C0E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8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E3A36-0506-47B8-9314-8B002D41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3BDCA-4DAA-435A-A308-0F3CCE966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57ECB-FEFF-4FF7-BBF9-A7E7FB3B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15A5A-B46B-46DB-BCBD-B30BBB4C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F327-D629-4086-9466-F8124901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761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0B18D-0D98-48B4-863C-C126690D5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29DE4-2546-48B3-989A-C2E27400D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69AC5-5FC1-4BE6-9DF3-1FA8357E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1AE8-220E-4D06-8E1D-094E4006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998D-3EB9-4BF7-A619-F926A9D5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9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9445-40ED-48D3-B2B1-C8F15558B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554D4-654F-4DF8-B2AD-AE1D3F3B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950D-83E3-4F6C-9CC9-40C355C4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9C998-DD59-4AD4-9008-F4B06346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F320-2671-41F1-ABCE-572DE95F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04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3C29-F42F-4933-9235-DB77CDDB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3DFB-9BBF-4C1D-A9E6-8E2C9A756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31AE0-A105-4E80-B9E5-C115C8DF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198DE-9753-41AE-A60E-3A679DD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08550-1FF5-40D7-8F6F-D1F4454D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3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3C1B3-770E-4AFF-A0DC-EE2CE132B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90816-0AFE-4997-9BDD-F1D41B26F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5CC9E-13EC-403A-AAFF-F29896EE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121F9-F95F-42EB-AF0F-02D07B3E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3CC9-935C-460D-9A8F-022C2AED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835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47C6-52D1-49B7-A7E3-B5F2C2C7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A66B9-CB9E-49A7-B9ED-A3D7FD23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499B2-5B42-4E0B-AAB1-252EE05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EF423-D7F4-4664-9D6E-24E0AC66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E8507-B60C-448C-8A38-3C15ABA0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36122-EBF1-49C2-B7A4-5540F330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5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670A1C-5853-4F65-B87B-13E828835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F35B-640D-4AFB-8C82-5D0AF18D5302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637273-E3B4-46B8-9BB7-E419C019F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3D4C35-48EE-46F0-853B-E7ABAA965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FF4D6-23E8-427D-8B66-72CDE863F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142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C3F7-009A-43D1-A9A8-05132664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8D0FA-DF8D-40AD-9CA3-9C9516D93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250FD-2C40-4366-A988-B456EB115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AD6A3-F497-43DC-98CC-40E4FD199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45EFA-E0E9-4AFE-8F4B-C152064C8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6089B-9B85-4C57-A24F-89D84914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854A-EA49-49A8-8C7F-F09BB73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899AA-10FF-404B-8C64-D55277C7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51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4D7E-79B7-42FA-BE59-CB8B5D52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215517"/>
            <a:ext cx="70065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45D21-A403-41FE-B96A-26E53F1D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AA426-0E69-47FB-A7C6-76BB20D9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7340253-646C-4A2D-94F3-9149D4CD8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7970" y="241512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61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DF3EC-0037-478D-A6F8-EFAF7183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5E135-6F74-439C-BF34-0070D11D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7DE04-C85F-400F-A1E2-BF2F6EC9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49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DE80-FF0B-4B53-9509-238638C8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6FCC-0DF0-4BAC-8261-5D901CE0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35F0D-BA65-47C4-BF21-1498BEA82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9EC6-9A10-4D82-9126-9B902103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E9F13-D5CE-4AA8-95FC-F95333BA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508E-E5CD-493D-9CBC-90F079F3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0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FC57-EEAA-4676-B792-FBAFFEBF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6D39D-B42A-4FED-944C-B076E8254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9F90E-811E-4A63-A9A5-446949BB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68C31-9984-40B6-B3F9-BA3908F1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AB66D-FB9E-46F2-840A-F69BB2C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961C2-E943-4EA5-BE72-65AF1897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27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645F-FD8E-4561-A269-F465C4E8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8C826-8CEE-4123-9C49-D2B72E9F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6BB8A-9074-4209-99F6-858F3488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2861C-CFEB-4808-8570-34FAE899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9FA7-D009-4AB1-B98D-8420430B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73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987E0-4651-4C16-90E0-6A0624499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E435E-F54E-49DD-B979-EAD1841A1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2137F-79B9-49BD-94E1-29F5BC59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BACEA76-A330-430D-AE1C-8FFDDA904E3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C3DF4-4668-4424-A12A-33699F18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CA878-313A-42B4-9F7B-FD43BA5B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F3BF2D-DC21-4191-BA6B-7611E43D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C63A98-B111-4BEB-B3AE-71A69EA4C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72EE-3477-4A24-9020-326B5AFAFE63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E23A61-CC65-4FB1-86E5-46278C4BD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21B1ED-E1FB-4F62-9258-20F3823E3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C453F-C43B-4F70-BD03-33249A0C7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9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AC367-EA3D-4F6C-BB5A-3B91613F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3441E-98ED-466F-8718-487627034F92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846EA-DEB3-4C5E-A7F2-AB5FFBEF3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1657-7D38-421C-A919-E6808A596A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0B649-6321-4782-9410-82712E0CD6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1A58E-9A3B-4FA2-8AC8-AD31FA134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DA60C-F0EE-4F85-80BA-D9FB8F3C6858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57BD56-374F-4C5D-9381-C38557981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61B144-0D87-42F5-B752-C1ED407AA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76F5-ADD1-4551-86B7-88C2F55A8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8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0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2BA63E8D-3877-45E1-8AF7-9E5803B5E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9292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A56E85E-EB47-4E0A-94CE-F02A094E6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43784"/>
            <a:ext cx="8229600" cy="328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DC304F2-37AC-4D20-ACE5-BA2FD7326C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12A4C1DC-3A76-4F8B-ADDA-11074870AF6E}" type="datetime1">
              <a:rPr lang="en-US" altLang="en-US"/>
              <a:pPr>
                <a:defRPr/>
              </a:pPr>
              <a:t>2/12/2020</a:t>
            </a:fld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7A47F915-B179-4D5D-B548-F0B70747ED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39ABE0F3-C5D4-428D-ACBB-0BC9B09556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F41422D8-0A76-45CC-B963-B02C1E9D7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A5ACDA9-529A-42C2-A376-193C6E463E6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2179" y="0"/>
            <a:ext cx="3611821" cy="6858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2A32E60-440D-46A0-B22C-EA3256AEEB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57D2A-55C0-459F-879B-570CC835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66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7D5D0-E19C-4600-8230-2FEC7DB43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807209"/>
            <a:ext cx="7886700" cy="258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DC2E4-79D5-4B8C-87D9-103BE795A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BA3B-EF6C-4B02-93CE-C36F4DF9249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AFDD-096C-4D2B-939B-65FF4CE1C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9D3E8-F8B9-4E80-BBBD-27C972F72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C08-1686-4295-9710-A23BE79DFD3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7F0EF11-300D-4554-889E-E1CA40E330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523759"/>
            <a:ext cx="9144000" cy="1334241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8765D9D-02BE-4FF4-A6D3-1872B950A07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24C8F-1184-43CA-8290-BE9FFBC1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B00E3-78F0-44D5-BCAA-B76E8FFF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7A386-F818-4C95-B206-AD7A7BE9B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34BA-E5E1-410F-AB0A-AF4EB339D7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80B6B-232C-4FC7-BC3D-B22212808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025C-E55D-4EE6-B0B8-F8D3881A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1BB6-1A57-4B3A-B6A0-4F2971A94C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DB0B3FA-9DF4-45A9-9B01-4DED10B669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0"/>
            <a:ext cx="9144000" cy="102291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F7503AC-488C-4298-8C7F-B635EDDB79C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83096" y="5569956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43550-A2BC-4DD2-B988-21731902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2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09F8F-25BF-4F3F-A3FB-DEEAC528E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6625"/>
            <a:ext cx="7886700" cy="3470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F952B-2534-4B71-8EE6-785AED2AE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0992-0081-4351-B178-6B42BD1BFD7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3A1F-FCA1-4D17-8070-57BC85080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17D70-57C6-4879-AFDE-E7739BD58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2478-68E3-4891-839B-9AA77B22A4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1B96ED-8FA0-42C9-9384-2F79D4C8682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00499" y="0"/>
            <a:ext cx="1343501" cy="686396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7D6454-034C-41C6-AE15-5A49EC2EC84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050" y="237333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7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0DD5FD-5314-4290-B903-973E809F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56999-A98A-48CE-902A-0B07749EF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6D9AC-8AF9-4FE1-8421-DAB06890C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B8A7-3608-41F8-A0CE-7AE24510E6B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8042-040F-4CEC-A254-B1A0160D1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72CDD-7B82-43AD-A397-220C569E2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110F-5F9F-4D34-B2E7-953CB699F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D9306-C856-4869-A3C4-BD55EBA8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629" y="1266569"/>
            <a:ext cx="69974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EBD93-C31D-4392-908F-5255EFA40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9344" y="2779775"/>
            <a:ext cx="6997446" cy="3740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A50EC06-5548-434E-9AC4-C4FE10C897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0"/>
            <a:ext cx="1685516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E41807D-7512-4EE0-AB2B-0B560EF19FD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20256" y="230188"/>
            <a:ext cx="2032254" cy="78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docs/default-source/chapter-resources/1-30-20-guide-to-developing-a-clm-study-group.docx?sfvrsn=252a23ab_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lanet.org/docs/default-source/chapter-resources/01-30-20-how-to-launch-a-clm-study-group.pptx?sfvrsn=df2b23ab_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docs/default-source/certification/clm-approved-provider-guide---pilot-draft--trw7a752d93272c6b268d51ff000093711e.pdf?sfvrsn=ac5946ab_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ci.org/get-starte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hrm.org/certification/for-organizations/recertification-providers/Pages/default.asp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docs/default-source/volunteer-resources/ala-volunteer-handbook---06-26-201950bd3993272c6b268d51ff000093711e.pdf?sfvrsn=929152ab_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membership/chapters/chapter-leader-resources/chapter-educ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docs/default-source/chapter-resources/chapter-education---a-guide-for-ed-chairs-and-presidentsdf203993272c6b268d51ff000093711e.pdf?sfvrsn=10c52ab_0" TargetMode="External"/><Relationship Id="rId7" Type="http://schemas.openxmlformats.org/officeDocument/2006/relationships/hyperlink" Target="https://www.alanet.org/docs/default-source/chapter-resources/chapter-education-summary-form---october-2017.pdf?sfvrsn=e77b46ab_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anet.org/docs/default-source/chapter-resources/individual-session-evaluation-form.pdf?sfvrsn=920c52ab_0" TargetMode="External"/><Relationship Id="rId5" Type="http://schemas.openxmlformats.org/officeDocument/2006/relationships/hyperlink" Target="https://my.alanet.org/chapter-education-database/" TargetMode="External"/><Relationship Id="rId4" Type="http://schemas.openxmlformats.org/officeDocument/2006/relationships/hyperlink" Target="https://www.alanet.org/docs/default-source/chapter-resources/chapter-education-chair-checklist4a213993272c6b268d51ff000093711e.pdf?sfvrsn=9d0d52ab_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hapters@alanet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lead@commlist.alanet.or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net.org/docs/default-source/chapter-resources/evaluation_form.pdf?sfvrsn=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9A70A16-D6D6-4391-A3DC-3A5C9C59E760}"/>
              </a:ext>
            </a:extLst>
          </p:cNvPr>
          <p:cNvSpPr txBox="1">
            <a:spLocks/>
          </p:cNvSpPr>
          <p:nvPr/>
        </p:nvSpPr>
        <p:spPr bwMode="auto">
          <a:xfrm>
            <a:off x="-614289" y="1369254"/>
            <a:ext cx="9143999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sz="44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Professional Development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6C4B732-4608-49B9-8648-4964D5567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98409"/>
            <a:ext cx="7610622" cy="2753911"/>
          </a:xfrm>
        </p:spPr>
        <p:txBody>
          <a:bodyPr>
            <a:normAutofit/>
          </a:bodyPr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Presented by the Chapter Resource Team</a:t>
            </a:r>
          </a:p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Kara Brostron, CLM </a:t>
            </a:r>
            <a:r>
              <a:rPr lang="en-US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br>
              <a:rPr lang="en-US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>
                <a:latin typeface="Lucida Sans Unicode" panose="020B0602030504020204" pitchFamily="34" charset="0"/>
                <a:cs typeface="Lucida Sans Unicode" panose="020B0602030504020204" pitchFamily="34" charset="0"/>
              </a:rPr>
              <a:t>Patti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Winter</a:t>
            </a:r>
            <a:r>
              <a:rPr lang="en-US">
                <a:latin typeface="Lucida Sans Unicode" panose="020B0602030504020204" pitchFamily="34" charset="0"/>
                <a:cs typeface="Lucida Sans Unicode" panose="020B0602030504020204" pitchFamily="34" charset="0"/>
              </a:rPr>
              <a:t>, CLM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PHR, SHRM-CP</a:t>
            </a:r>
          </a:p>
          <a:p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Tuesday, February 11 at 9AM PST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320"/>
            <a:ext cx="6096000" cy="1143000"/>
          </a:xfrm>
        </p:spPr>
        <p:txBody>
          <a:bodyPr/>
          <a:lstStyle/>
          <a:p>
            <a:r>
              <a:rPr lang="en-US" dirty="0"/>
              <a:t>CLM Study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320"/>
            <a:ext cx="8229600" cy="3282379"/>
          </a:xfrm>
        </p:spPr>
        <p:txBody>
          <a:bodyPr/>
          <a:lstStyle/>
          <a:p>
            <a:r>
              <a:rPr lang="en-US" dirty="0">
                <a:hlinkClick r:id="rId3"/>
              </a:rPr>
              <a:t>Guide to Develop a CLM Study Group</a:t>
            </a:r>
            <a:endParaRPr lang="en-US" dirty="0"/>
          </a:p>
          <a:p>
            <a:r>
              <a:rPr lang="en-US" dirty="0">
                <a:hlinkClick r:id="rId4"/>
              </a:rPr>
              <a:t>How to Launch a CLM Study Group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Additional Resources</a:t>
            </a:r>
          </a:p>
          <a:p>
            <a:pPr lvl="1"/>
            <a:r>
              <a:rPr lang="en-US" dirty="0"/>
              <a:t>Chicago Study Group</a:t>
            </a:r>
          </a:p>
          <a:p>
            <a:pPr lvl="2"/>
            <a:r>
              <a:rPr lang="en-US" dirty="0"/>
              <a:t>Contact Chicago Chapter’s CLM Director</a:t>
            </a:r>
          </a:p>
          <a:p>
            <a:pPr marL="914400" lvl="2" indent="0">
              <a:buNone/>
              <a:tabLst>
                <a:tab pos="1371600" algn="l"/>
              </a:tabLst>
            </a:pPr>
            <a:r>
              <a:rPr lang="en-US" dirty="0"/>
              <a:t>	Rita Nielsen, CLM</a:t>
            </a:r>
          </a:p>
          <a:p>
            <a:pPr marL="914400" lvl="2" indent="0">
              <a:buNone/>
              <a:tabLst>
                <a:tab pos="1371600" algn="l"/>
              </a:tabLst>
            </a:pPr>
            <a:r>
              <a:rPr lang="en-US" dirty="0"/>
              <a:t>	Rita.Nielsen@lockelord.com</a:t>
            </a:r>
          </a:p>
        </p:txBody>
      </p:sp>
    </p:spTree>
    <p:extLst>
      <p:ext uri="{BB962C8B-B14F-4D97-AF65-F5344CB8AC3E}">
        <p14:creationId xmlns:p14="http://schemas.microsoft.com/office/powerpoint/2010/main" val="228871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2753"/>
            <a:ext cx="7162800" cy="1143000"/>
          </a:xfrm>
        </p:spPr>
        <p:txBody>
          <a:bodyPr/>
          <a:lstStyle/>
          <a:p>
            <a:r>
              <a:rPr lang="en-US" dirty="0">
                <a:hlinkClick r:id="rId3"/>
              </a:rPr>
              <a:t>CLM Approved Provider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174"/>
            <a:ext cx="7391400" cy="3282379"/>
          </a:xfrm>
        </p:spPr>
        <p:txBody>
          <a:bodyPr/>
          <a:lstStyle/>
          <a:p>
            <a:r>
              <a:rPr lang="en-US" dirty="0"/>
              <a:t>Opportunity to offer educational programs eligible for CLM credit for a one-year period without pre-approval from ALA national headquarters</a:t>
            </a:r>
          </a:p>
          <a:p>
            <a:r>
              <a:rPr lang="en-US" dirty="0"/>
              <a:t>Not a requirement</a:t>
            </a:r>
          </a:p>
          <a:p>
            <a:r>
              <a:rPr lang="en-US" dirty="0"/>
              <a:t>No cost</a:t>
            </a:r>
          </a:p>
          <a:p>
            <a:r>
              <a:rPr lang="en-US" dirty="0"/>
              <a:t>Completion allows usage of CLM </a:t>
            </a:r>
            <a:br>
              <a:rPr lang="en-US" dirty="0"/>
            </a:br>
            <a:r>
              <a:rPr lang="en-US" dirty="0"/>
              <a:t>Approved Provider badge </a:t>
            </a:r>
          </a:p>
        </p:txBody>
      </p:sp>
      <p:pic>
        <p:nvPicPr>
          <p:cNvPr id="1028" name="Picture 4" descr="CLM Approved Provider Program 2020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316" y="5275835"/>
            <a:ext cx="1184955" cy="118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690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2920"/>
            <a:ext cx="7711440" cy="1143000"/>
          </a:xfrm>
        </p:spPr>
        <p:txBody>
          <a:bodyPr/>
          <a:lstStyle/>
          <a:p>
            <a:r>
              <a:rPr lang="en-US" dirty="0"/>
              <a:t>Additional Approved Provider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Approved Provider (AP)</a:t>
            </a:r>
            <a:endParaRPr lang="en-US" dirty="0"/>
          </a:p>
          <a:p>
            <a:r>
              <a:rPr lang="en-US" dirty="0"/>
              <a:t>SHRM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Recertification Provider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612" y="2952213"/>
            <a:ext cx="6096000" cy="1143000"/>
          </a:xfrm>
        </p:spPr>
        <p:txBody>
          <a:bodyPr/>
          <a:lstStyle/>
          <a:p>
            <a:r>
              <a:rPr lang="en-US" dirty="0"/>
              <a:t>Roundtable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0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5495-4A43-4050-AEB0-85772D1F84C4}"/>
              </a:ext>
            </a:extLst>
          </p:cNvPr>
          <p:cNvSpPr txBox="1">
            <a:spLocks/>
          </p:cNvSpPr>
          <p:nvPr/>
        </p:nvSpPr>
        <p:spPr>
          <a:xfrm>
            <a:off x="685800" y="838201"/>
            <a:ext cx="7772400" cy="13715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54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EBB09-3172-4D50-B103-FB155FADC5D9}"/>
              </a:ext>
            </a:extLst>
          </p:cNvPr>
          <p:cNvSpPr txBox="1">
            <a:spLocks/>
          </p:cNvSpPr>
          <p:nvPr/>
        </p:nvSpPr>
        <p:spPr>
          <a:xfrm>
            <a:off x="762000" y="2821736"/>
            <a:ext cx="3886200" cy="240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Kara M. </a:t>
            </a:r>
            <a:r>
              <a:rPr lang="en-US" sz="20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Brostron</a:t>
            </a: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CLM</a:t>
            </a:r>
            <a:b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Gateway Chapter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kmbrostron@lashlybaer.com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Direct: 314-436-8366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07BE129-B98C-42F0-90C5-FB51CDE26DAF}"/>
              </a:ext>
            </a:extLst>
          </p:cNvPr>
          <p:cNvSpPr txBox="1">
            <a:spLocks/>
          </p:cNvSpPr>
          <p:nvPr/>
        </p:nvSpPr>
        <p:spPr>
          <a:xfrm>
            <a:off x="4641011" y="2821736"/>
            <a:ext cx="4502989" cy="2489835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Patti Winter, CLM, PHR, SHRM-CP</a:t>
            </a:r>
            <a:b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Chicago Chapter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rgbClr val="0070C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pwinter@fgppr.com</a:t>
            </a:r>
          </a:p>
          <a:p>
            <a:pPr algn="l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Direct: 312-863-5006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E97C6B7-5151-4A91-99C9-F544FD16819F}"/>
              </a:ext>
            </a:extLst>
          </p:cNvPr>
          <p:cNvSpPr txBox="1">
            <a:spLocks/>
          </p:cNvSpPr>
          <p:nvPr/>
        </p:nvSpPr>
        <p:spPr>
          <a:xfrm>
            <a:off x="1181100" y="5362572"/>
            <a:ext cx="7391400" cy="1009651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Reach a Chapter Resource Team Member at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chapters@alanet.org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06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786"/>
            <a:ext cx="6096000" cy="1143000"/>
          </a:xfrm>
        </p:spPr>
        <p:txBody>
          <a:bodyPr/>
          <a:lstStyle/>
          <a:p>
            <a:r>
              <a:rPr lang="en-US" dirty="0"/>
              <a:t>Roundtable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372"/>
            <a:ext cx="7464391" cy="4053053"/>
          </a:xfrm>
        </p:spPr>
        <p:txBody>
          <a:bodyPr/>
          <a:lstStyle/>
          <a:p>
            <a:r>
              <a:rPr lang="en-US" dirty="0"/>
              <a:t>What is one of the best FREE programs your chapter has offered (in the last year)?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 is one of the best PAID speakers you hosted (in the last year)?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is your chapters best educational offering?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0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ALA’s Volunteer Handbook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57200" y="2535920"/>
            <a:ext cx="646244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4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122363"/>
            <a:ext cx="6858000" cy="2387600"/>
          </a:xfrm>
        </p:spPr>
        <p:txBody>
          <a:bodyPr/>
          <a:lstStyle/>
          <a:p>
            <a:r>
              <a:rPr lang="en-US" sz="4000" dirty="0"/>
              <a:t>Chapter Leadership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" y="3603626"/>
            <a:ext cx="6858000" cy="1655762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https://www.alanet.org/membership/chapters/chapter-leader-resources/chapter-education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8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440"/>
            <a:ext cx="7620000" cy="1143000"/>
          </a:xfrm>
        </p:spPr>
        <p:txBody>
          <a:bodyPr/>
          <a:lstStyle/>
          <a:p>
            <a:r>
              <a:rPr lang="en-US" dirty="0"/>
              <a:t>Chapter Leader Resources/Education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080"/>
            <a:ext cx="8229600" cy="3282379"/>
          </a:xfrm>
        </p:spPr>
        <p:txBody>
          <a:bodyPr/>
          <a:lstStyle/>
          <a:p>
            <a:r>
              <a:rPr lang="en-US" dirty="0"/>
              <a:t>Chapter Education Toolkit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Guides for Education Chairs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Chapter Education Checklist</a:t>
            </a:r>
            <a:endParaRPr lang="en-US" sz="2400" dirty="0"/>
          </a:p>
          <a:p>
            <a:pPr marL="396875" lvl="1" indent="-396875">
              <a:buFont typeface="Arial" panose="020B0604020202020204" pitchFamily="34" charset="0"/>
              <a:buChar char="•"/>
            </a:pPr>
            <a:r>
              <a:rPr lang="en-US" dirty="0"/>
              <a:t>Identifying Topics, Speakers &amp; Programs</a:t>
            </a:r>
          </a:p>
          <a:p>
            <a:pPr marL="857250" lvl="2" indent="-339725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Chapter Education Database</a:t>
            </a:r>
            <a:r>
              <a:rPr lang="en-US" dirty="0"/>
              <a:t> aka Speaker Database</a:t>
            </a:r>
          </a:p>
          <a:p>
            <a:pPr marL="339725" lvl="2" indent="-339725">
              <a:buFont typeface="Arial" panose="020B0604020202020204" pitchFamily="34" charset="0"/>
              <a:buChar char="•"/>
            </a:pPr>
            <a:r>
              <a:rPr lang="en-US" sz="2800" dirty="0"/>
              <a:t>Education Evaluation</a:t>
            </a:r>
          </a:p>
          <a:p>
            <a:pPr marL="857250" lvl="2" indent="-339725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Individual Session Evaluation Form</a:t>
            </a:r>
            <a:endParaRPr lang="en-US" dirty="0"/>
          </a:p>
          <a:p>
            <a:pPr marL="857250" lvl="2" indent="-339725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Chapter Education Summary Form</a:t>
            </a:r>
            <a:endParaRPr lang="en-US" dirty="0"/>
          </a:p>
          <a:p>
            <a:pPr marL="974725" lvl="3" indent="0">
              <a:buNone/>
            </a:pPr>
            <a:r>
              <a:rPr lang="en-US" dirty="0"/>
              <a:t>This form is used to compile the </a:t>
            </a:r>
            <a:br>
              <a:rPr lang="en-US" dirty="0"/>
            </a:br>
            <a:r>
              <a:rPr lang="en-US" dirty="0"/>
              <a:t>Education Database</a:t>
            </a:r>
          </a:p>
          <a:p>
            <a:pPr marL="4572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0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440"/>
            <a:ext cx="7482840" cy="1143000"/>
          </a:xfrm>
        </p:spPr>
        <p:txBody>
          <a:bodyPr/>
          <a:lstStyle/>
          <a:p>
            <a:r>
              <a:rPr lang="en-US" dirty="0"/>
              <a:t>Types of 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04"/>
            <a:ext cx="8229600" cy="3282379"/>
          </a:xfrm>
        </p:spPr>
        <p:txBody>
          <a:bodyPr/>
          <a:lstStyle/>
          <a:p>
            <a:r>
              <a:rPr lang="en-US" dirty="0"/>
              <a:t>Briefings			 ▪ Panel Discussions</a:t>
            </a:r>
          </a:p>
          <a:p>
            <a:r>
              <a:rPr lang="en-US" dirty="0"/>
              <a:t>Training			 ▪ Office Tours</a:t>
            </a:r>
          </a:p>
          <a:p>
            <a:r>
              <a:rPr lang="en-US" dirty="0"/>
              <a:t>Presentations		 ▪ Seminars</a:t>
            </a:r>
          </a:p>
          <a:p>
            <a:r>
              <a:rPr lang="en-US" dirty="0"/>
              <a:t>BOLD Bites		 ▪ Business Partner</a:t>
            </a:r>
            <a:br>
              <a:rPr lang="en-US" dirty="0"/>
            </a:br>
            <a:r>
              <a:rPr lang="en-US" sz="2000" dirty="0"/>
              <a:t>(Business of Law Discussions)</a:t>
            </a:r>
            <a:r>
              <a:rPr lang="en-US" dirty="0"/>
              <a:t>  Seminars</a:t>
            </a:r>
          </a:p>
          <a:p>
            <a:r>
              <a:rPr lang="en-US" dirty="0"/>
              <a:t>Podcasts or Video Clips</a:t>
            </a:r>
          </a:p>
          <a:p>
            <a:r>
              <a:rPr lang="en-US" dirty="0"/>
              <a:t>Idea Exchanges</a:t>
            </a:r>
          </a:p>
        </p:txBody>
      </p:sp>
    </p:spTree>
    <p:extLst>
      <p:ext uri="{BB962C8B-B14F-4D97-AF65-F5344CB8AC3E}">
        <p14:creationId xmlns:p14="http://schemas.microsoft.com/office/powerpoint/2010/main" val="15973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0040"/>
            <a:ext cx="7360920" cy="1143000"/>
          </a:xfrm>
        </p:spPr>
        <p:txBody>
          <a:bodyPr/>
          <a:lstStyle/>
          <a:p>
            <a:r>
              <a:rPr lang="en-US" dirty="0"/>
              <a:t>Cover all KSAs </a:t>
            </a:r>
            <a:br>
              <a:rPr lang="en-US" dirty="0"/>
            </a:br>
            <a:r>
              <a:rPr lang="en-US" sz="2800" dirty="0"/>
              <a:t>(Knowledge, Skills &amp; Abilities)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5920"/>
            <a:ext cx="8229600" cy="380968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Communications &amp; Organization </a:t>
            </a:r>
            <a:br>
              <a:rPr lang="en-US" dirty="0"/>
            </a:br>
            <a:r>
              <a:rPr lang="en-US" dirty="0"/>
              <a:t>Management (CM)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Financial Management (FM)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Human Resource Management (HR)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Legal Industry/Business Management (LI)</a:t>
            </a:r>
            <a:br>
              <a:rPr lang="en-US" dirty="0"/>
            </a:br>
            <a:r>
              <a:rPr lang="en-US" sz="2000" dirty="0"/>
              <a:t>(includes marketing and planning techniques)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Operations Management (OM)</a:t>
            </a:r>
            <a:br>
              <a:rPr lang="en-US" dirty="0"/>
            </a:br>
            <a:r>
              <a:rPr lang="en-US" sz="2000" dirty="0"/>
              <a:t>(includes technology)</a:t>
            </a:r>
          </a:p>
        </p:txBody>
      </p:sp>
    </p:spTree>
    <p:extLst>
      <p:ext uri="{BB962C8B-B14F-4D97-AF65-F5344CB8AC3E}">
        <p14:creationId xmlns:p14="http://schemas.microsoft.com/office/powerpoint/2010/main" val="245613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720"/>
            <a:ext cx="6096000" cy="1143000"/>
          </a:xfrm>
        </p:spPr>
        <p:txBody>
          <a:bodyPr/>
          <a:lstStyle/>
          <a:p>
            <a:r>
              <a:rPr lang="en-US" dirty="0"/>
              <a:t>Where to Find Education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888156"/>
            <a:ext cx="7955280" cy="4598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8575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Strategic Alliance Partners (ILTA, LMA, etc.)</a:t>
            </a:r>
          </a:p>
          <a:p>
            <a:pPr marL="685800" indent="-28575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ALA Monthly Webinars</a:t>
            </a:r>
          </a:p>
          <a:p>
            <a:pPr marL="685800" indent="-28575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ALA National Committees</a:t>
            </a:r>
          </a:p>
          <a:p>
            <a:pPr marL="685800" indent="-28575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ALA Chapter Resource Team (CRT)</a:t>
            </a:r>
          </a:p>
          <a:p>
            <a:pPr marL="857250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Collaborate with another chapter </a:t>
            </a:r>
          </a:p>
          <a:p>
            <a:pPr marL="131445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(</a:t>
            </a:r>
            <a:r>
              <a:rPr lang="en-US" sz="2800" dirty="0">
                <a:hlinkClick r:id="rId3"/>
              </a:rPr>
              <a:t>chapters@alanet.org</a:t>
            </a:r>
            <a:r>
              <a:rPr lang="en-US" sz="2800" dirty="0"/>
              <a:t> - headquarters)</a:t>
            </a:r>
          </a:p>
          <a:p>
            <a:pPr marL="1314450" lvl="1" indent="-45720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(</a:t>
            </a:r>
            <a:r>
              <a:rPr lang="en-US" sz="2800" dirty="0">
                <a:hlinkClick r:id="rId4"/>
              </a:rPr>
              <a:t>chlead@commlist.alanet.org</a:t>
            </a:r>
            <a:r>
              <a:rPr lang="en-US" sz="2800" dirty="0"/>
              <a:t> – online community)</a:t>
            </a:r>
          </a:p>
          <a:p>
            <a:pPr marL="685800" indent="-285750">
              <a:spcBef>
                <a:spcPts val="672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Chapter Education Database</a:t>
            </a:r>
          </a:p>
        </p:txBody>
      </p:sp>
    </p:spTree>
    <p:extLst>
      <p:ext uri="{BB962C8B-B14F-4D97-AF65-F5344CB8AC3E}">
        <p14:creationId xmlns:p14="http://schemas.microsoft.com/office/powerpoint/2010/main" val="29656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680"/>
            <a:ext cx="6096000" cy="1143000"/>
          </a:xfrm>
        </p:spPr>
        <p:txBody>
          <a:bodyPr/>
          <a:lstStyle/>
          <a:p>
            <a:r>
              <a:rPr lang="en-US" dirty="0">
                <a:hlinkClick r:id="rId3"/>
              </a:rPr>
              <a:t>Evaluate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02280" y="1112520"/>
            <a:ext cx="4211082" cy="540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241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617</Words>
  <Application>Microsoft Office PowerPoint</Application>
  <PresentationFormat>On-screen Show (4:3)</PresentationFormat>
  <Paragraphs>109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Calibri Light</vt:lpstr>
      <vt:lpstr>Lucida Sans Unicode</vt:lpstr>
      <vt:lpstr>Wingdings 3</vt:lpstr>
      <vt:lpstr>Custom Design</vt:lpstr>
      <vt:lpstr>1_Custom Design</vt:lpstr>
      <vt:lpstr>3_Custom Design</vt:lpstr>
      <vt:lpstr>5_Custom Design</vt:lpstr>
      <vt:lpstr>2_Custom Design</vt:lpstr>
      <vt:lpstr>4_Custom Design</vt:lpstr>
      <vt:lpstr>PowerPoint Presentation</vt:lpstr>
      <vt:lpstr>Roundtable Questions </vt:lpstr>
      <vt:lpstr>ALA’s Volunteer Handbook</vt:lpstr>
      <vt:lpstr>Chapter Leadership Resources</vt:lpstr>
      <vt:lpstr>Chapter Leader Resources/Education</vt:lpstr>
      <vt:lpstr>Types of Professional Development</vt:lpstr>
      <vt:lpstr>Cover all KSAs  (Knowledge, Skills &amp; Abilities)</vt:lpstr>
      <vt:lpstr>Where to Find Education</vt:lpstr>
      <vt:lpstr>Evaluate</vt:lpstr>
      <vt:lpstr>CLM Study Group</vt:lpstr>
      <vt:lpstr>CLM Approved Provider Program</vt:lpstr>
      <vt:lpstr>Additional Approved Provider Programs</vt:lpstr>
      <vt:lpstr>Roundtable Discussion</vt:lpstr>
      <vt:lpstr>PowerPoint Presentation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sjc</dc:creator>
  <cp:lastModifiedBy>Cheri Newey</cp:lastModifiedBy>
  <cp:revision>70</cp:revision>
  <dcterms:created xsi:type="dcterms:W3CDTF">2009-07-31T19:42:43Z</dcterms:created>
  <dcterms:modified xsi:type="dcterms:W3CDTF">2020-02-12T15:06:25Z</dcterms:modified>
</cp:coreProperties>
</file>